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  <p:sldMasterId id="2147483762" r:id="rId2"/>
    <p:sldMasterId id="2147483745" r:id="rId3"/>
  </p:sldMasterIdLst>
  <p:notesMasterIdLst>
    <p:notesMasterId r:id="rId20"/>
  </p:notesMasterIdLst>
  <p:handoutMasterIdLst>
    <p:handoutMasterId r:id="rId21"/>
  </p:handoutMasterIdLst>
  <p:sldIdLst>
    <p:sldId id="256" r:id="rId4"/>
    <p:sldId id="500" r:id="rId5"/>
    <p:sldId id="935" r:id="rId6"/>
    <p:sldId id="941" r:id="rId7"/>
    <p:sldId id="936" r:id="rId8"/>
    <p:sldId id="942" r:id="rId9"/>
    <p:sldId id="937" r:id="rId10"/>
    <p:sldId id="943" r:id="rId11"/>
    <p:sldId id="938" r:id="rId12"/>
    <p:sldId id="947" r:id="rId13"/>
    <p:sldId id="944" r:id="rId14"/>
    <p:sldId id="945" r:id="rId15"/>
    <p:sldId id="939" r:id="rId16"/>
    <p:sldId id="948" r:id="rId17"/>
    <p:sldId id="946" r:id="rId18"/>
    <p:sldId id="628" r:id="rId1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24BF32C-05EF-4D44-AEB1-5232D0CBBAE7}">
          <p14:sldIdLst>
            <p14:sldId id="256"/>
            <p14:sldId id="500"/>
            <p14:sldId id="935"/>
            <p14:sldId id="941"/>
            <p14:sldId id="936"/>
            <p14:sldId id="942"/>
            <p14:sldId id="937"/>
            <p14:sldId id="943"/>
            <p14:sldId id="938"/>
            <p14:sldId id="947"/>
            <p14:sldId id="944"/>
            <p14:sldId id="945"/>
            <p14:sldId id="939"/>
            <p14:sldId id="948"/>
            <p14:sldId id="946"/>
            <p14:sldId id="6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" initials="l" lastIdx="2" clrIdx="0">
    <p:extLst>
      <p:ext uri="{19B8F6BF-5375-455C-9EA6-DF929625EA0E}">
        <p15:presenceInfo xmlns:p15="http://schemas.microsoft.com/office/powerpoint/2012/main" userId="d9f3c1e6d1a882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6"/>
    <a:srgbClr val="F76706"/>
    <a:srgbClr val="00338A"/>
    <a:srgbClr val="FF1818"/>
    <a:srgbClr val="FF00FF"/>
    <a:srgbClr val="2F528F"/>
    <a:srgbClr val="E7E7E7"/>
    <a:srgbClr val="FFC300"/>
    <a:srgbClr val="4D77FF"/>
    <a:srgbClr val="498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76440" autoAdjust="0"/>
  </p:normalViewPr>
  <p:slideViewPr>
    <p:cSldViewPr snapToGrid="0" snapToObjects="1">
      <p:cViewPr varScale="1">
        <p:scale>
          <a:sx n="79" d="100"/>
          <a:sy n="79" d="100"/>
        </p:scale>
        <p:origin x="72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CA46ED9-F836-42F5-925C-87E810E6827B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72125C6-1DA3-4557-B4A9-2C41DC8087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711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3163B5C-D765-4B4B-A317-AF1C37DEC412}" type="datetimeFigureOut">
              <a:rPr kumimoji="1" lang="ko-KR" altLang="en-US" smtClean="0"/>
              <a:t>2025-04-16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E399959-E852-8C4A-ADD9-E2A6933376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639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DC3B5-FDA1-652F-F4F7-9BA8EF2B56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16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40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이전까지 환경 모델이 알려짐 </a:t>
            </a:r>
            <a:r>
              <a:rPr lang="en-US" altLang="ko-KR" dirty="0"/>
              <a:t>== </a:t>
            </a:r>
            <a:r>
              <a:rPr lang="ko-KR" altLang="en-US" dirty="0"/>
              <a:t>상태 전이 확률과 보상함수를 정확히 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28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0D226-4CA7-CA4E-54B5-F2422D8F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E02F5-99C0-C2FA-A456-C23F57C0A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8C5915-B2B8-B829-4EC4-F1A5B6BB3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이전까지 환경 모델이 알려짐 </a:t>
            </a:r>
            <a:r>
              <a:rPr lang="en-US" altLang="ko-KR" dirty="0"/>
              <a:t>== </a:t>
            </a:r>
            <a:r>
              <a:rPr lang="ko-KR" altLang="en-US" dirty="0"/>
              <a:t>상태 전이 확률과 보상함수를 정확히 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FA445A-BF5B-C03F-5A44-F279C413C5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46CC73-6A7E-2606-BEE3-BB74EF719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07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탐색을 시도하여 한가지 고정문제 해결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13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현재 행동하는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그대로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update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할 목적으로 환경을 탐색한다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현재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통해 얻은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trajectories(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궤적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가지고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update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를 하기 때문에 얻어지는 상태 분포 자체가 현재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 의존적이게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그렇기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data dependent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local optimal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 수렴할 수 있는 가능성을 만든다</a:t>
            </a:r>
            <a:endParaRPr lang="en-US" altLang="ko-KR" b="0" i="0" dirty="0">
              <a:solidFill>
                <a:srgbClr val="333333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Off 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behavior 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target 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가 다르다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현재 행동하는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policies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update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가 달라도 된다는 뜻이다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target 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behavior policy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에 의한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distribution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차이를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Importance Sampling(IS)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을 이용해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0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54726-64EB-6448-BDF7-24EF6F65A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rgbClr val="00338A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616237" y="5433659"/>
            <a:ext cx="1872000" cy="1125160"/>
            <a:chOff x="8928608" y="5200152"/>
            <a:chExt cx="2755940" cy="1656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E32EA8-8AFB-6340-95CC-6ACA8C9A2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61492" y="5200152"/>
              <a:ext cx="2476984" cy="659986"/>
            </a:xfrm>
            <a:prstGeom prst="rect">
              <a:avLst/>
            </a:prstGeom>
          </p:spPr>
        </p:pic>
        <p:pic>
          <p:nvPicPr>
            <p:cNvPr id="8" name="Picture 2" descr="ver2_sizeup.png"/>
            <p:cNvPicPr>
              <a:picLocks noChangeAspect="1" noChangeArrowheads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608" y="5883783"/>
              <a:ext cx="2755940" cy="97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163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C151E8E-388E-884E-A6B3-357458C6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87A5BA9-857A-A54A-B021-E8DDEB7C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08E76E9-18BD-AE4F-9AAB-AC237CB8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CEEAE7C-D0F6-7442-A560-3B1CF79AF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8539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A4FF773-9D4D-2E4D-B079-1F9481AA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574342E-5790-8241-AFCE-9C736188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91448C50-DEB3-1049-8092-0F3EFA97A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63CBEB7-4818-4341-8CDB-7C0F672F0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0645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281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72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848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54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601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724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48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701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B7E52C-1D44-BE4F-9ED5-8ED29E30F2DA}"/>
              </a:ext>
            </a:extLst>
          </p:cNvPr>
          <p:cNvSpPr/>
          <p:nvPr userDrawn="1"/>
        </p:nvSpPr>
        <p:spPr>
          <a:xfrm>
            <a:off x="2223247" y="0"/>
            <a:ext cx="9968753" cy="149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DB239-7DCD-9D4C-90BB-1B5C76672A21}"/>
              </a:ext>
            </a:extLst>
          </p:cNvPr>
          <p:cNvSpPr/>
          <p:nvPr userDrawn="1"/>
        </p:nvSpPr>
        <p:spPr>
          <a:xfrm>
            <a:off x="0" y="0"/>
            <a:ext cx="3418541" cy="685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54963" y="577049"/>
            <a:ext cx="7882813" cy="5708341"/>
          </a:xfrm>
        </p:spPr>
        <p:txBody>
          <a:bodyPr>
            <a:normAutofit/>
          </a:bodyPr>
          <a:lstStyle>
            <a:lvl1pPr marL="0" indent="0" algn="just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sz="1800" dirty="0"/>
              <a:t>둘째 수준</a:t>
            </a:r>
            <a:endParaRPr kumimoji="1" lang="en-US" altLang="ko-KR" sz="1800" dirty="0"/>
          </a:p>
          <a:p>
            <a:r>
              <a:rPr kumimoji="1" lang="en-US" altLang="ko-KR" sz="1800" dirty="0"/>
              <a:t>		&gt; </a:t>
            </a:r>
            <a:r>
              <a:rPr kumimoji="1" lang="ko-KR" altLang="en-US" sz="1600" dirty="0"/>
              <a:t>셋째 수준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-2" y="0"/>
            <a:ext cx="12192002" cy="69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694F88-7C88-D9F7-8E19-B1076E4ADF5D}"/>
              </a:ext>
            </a:extLst>
          </p:cNvPr>
          <p:cNvSpPr/>
          <p:nvPr userDrawn="1"/>
        </p:nvSpPr>
        <p:spPr>
          <a:xfrm>
            <a:off x="336000" y="127711"/>
            <a:ext cx="11520000" cy="792000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02F89-3D31-6E0E-A601-8196ED0EF508}"/>
              </a:ext>
            </a:extLst>
          </p:cNvPr>
          <p:cNvSpPr/>
          <p:nvPr userDrawn="1"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40" y="6451235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40" y="6451235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75" y="174983"/>
            <a:ext cx="10260000" cy="661947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70675" y="1072139"/>
            <a:ext cx="10260000" cy="530941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0675" y="623927"/>
            <a:ext cx="10260000" cy="340798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텍스트 개체 틀 19">
            <a:extLst>
              <a:ext uri="{FF2B5EF4-FFF2-40B4-BE49-F238E27FC236}">
                <a16:creationId xmlns:a16="http://schemas.microsoft.com/office/drawing/2014/main" id="{3CB8EC1D-C5F7-9EF9-2251-614C2AF83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373" y="6504316"/>
            <a:ext cx="7942242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724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579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44A347B-9E14-A0B5-32C8-014A01696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67874" y="6475741"/>
            <a:ext cx="495993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5C3F9C-1816-72DF-6130-4906D30F1B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8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51A9462-EB66-5D25-BB08-21B178F34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418" y="6403610"/>
            <a:ext cx="1019860" cy="370252"/>
          </a:xfrm>
          <a:prstGeom prst="rect">
            <a:avLst/>
          </a:prstGeom>
        </p:spPr>
      </p:pic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91FDD543-6E02-721C-3EFF-ABDC285014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8862674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2913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F5D327-A589-0180-204A-1DB721DD5EFF}"/>
              </a:ext>
            </a:extLst>
          </p:cNvPr>
          <p:cNvSpPr/>
          <p:nvPr userDrawn="1"/>
        </p:nvSpPr>
        <p:spPr>
          <a:xfrm>
            <a:off x="703740" y="6473023"/>
            <a:ext cx="36000" cy="28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689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0747526" cy="546845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ko-KR" altLang="en-US" sz="2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115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BOA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7" y="2400506"/>
            <a:ext cx="10747541" cy="976957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3377463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71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BOA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0" y="403236"/>
            <a:ext cx="10747541" cy="976957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1344193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410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75741"/>
            <a:ext cx="1467542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F528F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18" y="6403610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618" y="6403610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0747541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1177786"/>
            <a:ext cx="10747526" cy="521642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351" y="874279"/>
            <a:ext cx="10747541" cy="24138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18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357" y="6475741"/>
            <a:ext cx="7632257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rgbClr val="2F52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6BC8C-CA26-B260-FBD5-514C17414DBE}"/>
              </a:ext>
            </a:extLst>
          </p:cNvPr>
          <p:cNvSpPr/>
          <p:nvPr userDrawn="1"/>
        </p:nvSpPr>
        <p:spPr>
          <a:xfrm>
            <a:off x="98121" y="102150"/>
            <a:ext cx="11988000" cy="6660000"/>
          </a:xfrm>
          <a:prstGeom prst="rect">
            <a:avLst/>
          </a:prstGeom>
          <a:noFill/>
          <a:ln w="28575">
            <a:solidFill>
              <a:srgbClr val="003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962EF-0794-D704-A612-387F266B1725}"/>
              </a:ext>
            </a:extLst>
          </p:cNvPr>
          <p:cNvSpPr/>
          <p:nvPr userDrawn="1"/>
        </p:nvSpPr>
        <p:spPr>
          <a:xfrm>
            <a:off x="332121" y="810928"/>
            <a:ext cx="11520000" cy="36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880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B3E3-14CD-BE96-5DDB-04ADF5FE9D36}"/>
              </a:ext>
            </a:extLst>
          </p:cNvPr>
          <p:cNvSpPr/>
          <p:nvPr userDrawn="1"/>
        </p:nvSpPr>
        <p:spPr>
          <a:xfrm>
            <a:off x="-3880" y="0"/>
            <a:ext cx="12192002" cy="69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694F88-7C88-D9F7-8E19-B1076E4ADF5D}"/>
              </a:ext>
            </a:extLst>
          </p:cNvPr>
          <p:cNvSpPr/>
          <p:nvPr userDrawn="1"/>
        </p:nvSpPr>
        <p:spPr>
          <a:xfrm>
            <a:off x="365305" y="224350"/>
            <a:ext cx="466433" cy="900000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02F89-3D31-6E0E-A601-8196ED0EF508}"/>
              </a:ext>
            </a:extLst>
          </p:cNvPr>
          <p:cNvSpPr/>
          <p:nvPr userDrawn="1"/>
        </p:nvSpPr>
        <p:spPr>
          <a:xfrm>
            <a:off x="336000" y="6504316"/>
            <a:ext cx="10076539" cy="251663"/>
          </a:xfrm>
          <a:prstGeom prst="rect">
            <a:avLst/>
          </a:prstGeom>
          <a:solidFill>
            <a:srgbClr val="003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E88A794-DBE1-6A67-5F22-172CC03CB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316"/>
            <a:ext cx="1801939" cy="251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4D8531-3774-45E9-BAE7-717B593970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F2B3F9-B6AF-EABA-8E3E-D66CE8476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40" y="6451235"/>
            <a:ext cx="766746" cy="3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F50863-9A3A-8B1B-9458-E2C9C0B4DB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40" y="6451235"/>
            <a:ext cx="1019860" cy="37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01CA7-6470-2622-83C7-2EAE2FF0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21" y="243895"/>
            <a:ext cx="10260000" cy="66194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33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4DA97-AF80-E51D-FC24-C866E6F57207}"/>
              </a:ext>
            </a:extLst>
          </p:cNvPr>
          <p:cNvSpPr txBox="1">
            <a:spLocks/>
          </p:cNvSpPr>
          <p:nvPr userDrawn="1"/>
        </p:nvSpPr>
        <p:spPr>
          <a:xfrm>
            <a:off x="802433" y="1194317"/>
            <a:ext cx="10683551" cy="5187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FCA25-752C-C046-4088-46088C46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2121" y="1242204"/>
            <a:ext cx="10260000" cy="49760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33;p32">
            <a:extLst>
              <a:ext uri="{FF2B5EF4-FFF2-40B4-BE49-F238E27FC236}">
                <a16:creationId xmlns:a16="http://schemas.microsoft.com/office/drawing/2014/main" id="{77A5668C-EA0C-2369-0F77-D70D68F04238}"/>
              </a:ext>
            </a:extLst>
          </p:cNvPr>
          <p:cNvSpPr txBox="1"/>
          <p:nvPr userDrawn="1"/>
        </p:nvSpPr>
        <p:spPr>
          <a:xfrm>
            <a:off x="962108" y="738657"/>
            <a:ext cx="10312800" cy="4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7;g10afdd3bf0a_0_25">
            <a:extLst>
              <a:ext uri="{FF2B5EF4-FFF2-40B4-BE49-F238E27FC236}">
                <a16:creationId xmlns:a16="http://schemas.microsoft.com/office/drawing/2014/main" id="{3403A842-09C4-2581-8050-90F26D6B31F8}"/>
              </a:ext>
            </a:extLst>
          </p:cNvPr>
          <p:cNvSpPr txBox="1">
            <a:spLocks/>
          </p:cNvSpPr>
          <p:nvPr userDrawn="1"/>
        </p:nvSpPr>
        <p:spPr>
          <a:xfrm>
            <a:off x="939600" y="829169"/>
            <a:ext cx="10312800" cy="340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9C7425E-385A-ABC9-EB44-20FC4E08A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2121" y="783552"/>
            <a:ext cx="10260000" cy="340798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60907138-C16D-3215-8AB5-B40F0601E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373" y="6504316"/>
            <a:ext cx="7942242" cy="251663"/>
          </a:xfrm>
        </p:spPr>
        <p:txBody>
          <a:bodyPr numCol="2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ko-KR" alt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ko-KR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9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AF6FD7-9B61-8747-A096-602F33FF1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49C9C-9668-4E4E-9FAC-072C628778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103359" y="5065145"/>
            <a:ext cx="2513496" cy="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3A333-4747-7048-8B52-9F23FF902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  <p:sp>
        <p:nvSpPr>
          <p:cNvPr id="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81976" y="6449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F98E-D449-491A-BB66-07467C501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03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D51A46-4F20-334C-AE3E-C3BA2F8D2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1101373"/>
            <a:ext cx="5515946" cy="1315256"/>
          </a:xfrm>
        </p:spPr>
        <p:txBody>
          <a:bodyPr anchor="t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037" y="2491273"/>
            <a:ext cx="5421085" cy="31537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21FDC-964B-6046-B4C2-6347209E4717}"/>
              </a:ext>
            </a:extLst>
          </p:cNvPr>
          <p:cNvSpPr txBox="1"/>
          <p:nvPr userDrawn="1"/>
        </p:nvSpPr>
        <p:spPr>
          <a:xfrm>
            <a:off x="653143" y="3704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C9C4E19-095F-2844-BBE0-16674D0212C1}"/>
              </a:ext>
            </a:extLst>
          </p:cNvPr>
          <p:cNvSpPr txBox="1">
            <a:spLocks/>
          </p:cNvSpPr>
          <p:nvPr userDrawn="1"/>
        </p:nvSpPr>
        <p:spPr>
          <a:xfrm>
            <a:off x="8968273" y="1113850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01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1F877-2A9C-4942-9D58-DD181C344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43032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4501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2894C-F139-DA4C-8626-6CDCF8D41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FEEEBA-FDC4-FA4C-964C-63984D824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41D0EC4-3EED-E34D-85AC-D9ED23A5C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8241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BC9F328-C9C3-BC40-B5D8-8A1A059B6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1261A75-507E-9B4C-A3B1-D036CD3C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9622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DEBE4-5563-8347-95D5-AE0C498594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9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64CAEBA-B6C6-2346-8839-1727C9D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FFC6271-D8CA-254B-9148-9023F541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20EC026-6CC2-784E-9A0A-4579B918B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4EAD150C-C884-8D4C-AE70-053C9E73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13251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C697CB0-F81C-024A-90AE-1FECE74D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DE25AE8-2150-A44E-8E7B-D78DD4409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DB378263-CF09-0840-A13D-09CBD3D29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6A8A4722-3C75-C64B-A32D-6FC5F498C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250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31852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4761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8241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15489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36345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097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4076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348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810901-9339-BB49-94F2-5586B4344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094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08648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10771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4E504A-C39B-F748-B0E9-BFD7A30559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" y="1844703"/>
            <a:ext cx="9144000" cy="166526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92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553EB-89C0-8F45-8011-6CCF7DE55C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23526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44B8B-1025-7C49-8356-461EB94A2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13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8AF81D-AA3D-8048-8026-5113B811D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E8479-29D7-4B4B-B405-98E3EF39B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89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0125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953A31-E0DF-C846-9AF4-D5481816F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084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D9BA4F-0BFF-514D-A5E9-305B12042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3B29C-434A-8C4D-9E8E-40995611D6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1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75675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92DA4-B58B-A242-A011-B1E9BEB9E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E4332F-153A-0449-B5BE-6ADE9647C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EF61533-5666-4849-B655-CD92FC01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1082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D70807-A4C6-454D-8A0C-231DFF74E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085FC-24D0-A44F-AA38-829B77E54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2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54164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0E384E-9AC9-A74A-8188-6D8DD40C0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873295A-58C0-4246-8E6D-07DC1DFD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66E36EA-6DF0-644C-9C47-E9841EC8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061FB0-22BC-004F-9EC7-D044FE5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FDCD5FD-C468-2E45-82F9-F42F3F481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485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71A24-4BD6-7245-B8F9-9C99416C4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41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92915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91614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01051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044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71505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395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6016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97D636-D2DD-D045-BA1C-1E1C13C42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812A1-7DFE-3840-9AB7-29D717C78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156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058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8503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B9C124-11FD-2443-B432-C0BDA0A96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A695ADA-97B1-C34F-970F-4F1272F24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31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8414BD-6821-3C47-B269-2153F36331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21.jp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EDD012-79BD-F048-9E7B-29D43EB8CCFA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7" name="Picture 2" descr="ver2_sizeup.png"/>
          <p:cNvPicPr>
            <a:picLocks noChangeAspect="1" noChangeArrowheads="1"/>
          </p:cNvPicPr>
          <p:nvPr userDrawn="1"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176" y="6410824"/>
            <a:ext cx="1266824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81976" y="6449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F98E-D449-491A-BB66-07467C501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9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6" r:id="rId3"/>
    <p:sldLayoutId id="2147483797" r:id="rId4"/>
    <p:sldLayoutId id="2147483717" r:id="rId5"/>
    <p:sldLayoutId id="2147483720" r:id="rId6"/>
    <p:sldLayoutId id="2147483798" r:id="rId7"/>
    <p:sldLayoutId id="2147483725" r:id="rId8"/>
    <p:sldLayoutId id="2147483728" r:id="rId9"/>
    <p:sldLayoutId id="2147483732" r:id="rId10"/>
    <p:sldLayoutId id="2147483733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810" r:id="rId20"/>
    <p:sldLayoutId id="2147483809" r:id="rId21"/>
    <p:sldLayoutId id="2147483817" r:id="rId22"/>
    <p:sldLayoutId id="2147483816" r:id="rId23"/>
    <p:sldLayoutId id="2147483815" r:id="rId24"/>
    <p:sldLayoutId id="2147483813" r:id="rId25"/>
    <p:sldLayoutId id="2147483814" r:id="rId26"/>
    <p:sldLayoutId id="2147483812" r:id="rId27"/>
    <p:sldLayoutId id="2147483811" r:id="rId2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7C8325-5632-3E47-8130-F085F37F12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0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805" r:id="rId3"/>
    <p:sldLayoutId id="2147483765" r:id="rId4"/>
    <p:sldLayoutId id="2147483766" r:id="rId5"/>
    <p:sldLayoutId id="2147483806" r:id="rId6"/>
    <p:sldLayoutId id="2147483767" r:id="rId7"/>
    <p:sldLayoutId id="2147483768" r:id="rId8"/>
    <p:sldLayoutId id="2147483807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565685-9C21-4B43-B667-C462014F06E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593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99" r:id="rId4"/>
    <p:sldLayoutId id="2147483749" r:id="rId5"/>
    <p:sldLayoutId id="2147483750" r:id="rId6"/>
    <p:sldLayoutId id="2147483800" r:id="rId7"/>
    <p:sldLayoutId id="2147483751" r:id="rId8"/>
    <p:sldLayoutId id="2147483752" r:id="rId9"/>
    <p:sldLayoutId id="2147483801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7EF283-84CB-074C-874E-297B6CDD5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356" y="1455088"/>
            <a:ext cx="10645304" cy="2231387"/>
          </a:xfrm>
        </p:spPr>
        <p:txBody>
          <a:bodyPr>
            <a:noAutofit/>
          </a:bodyPr>
          <a:lstStyle/>
          <a:p>
            <a:r>
              <a:rPr lang="en-US" altLang="ko-KR" sz="2700" dirty="0"/>
              <a:t>Chapter5. Monte Carlo method</a:t>
            </a:r>
            <a:endParaRPr kumimoji="1" lang="ko-KR" altLang="en-US" sz="24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3ED17B8-8B56-1242-816D-4D5B10AA3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869712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2025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1" lang="en-US" altLang="ko-KR" sz="1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16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의료정보학과 석사과정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이준석</a:t>
            </a: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9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7DE8-C275-0C5D-6B04-71DAA04E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7D295-54BE-7E06-6D9B-74289B052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65CA2F-778C-C3B6-13B0-B27B4D73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5.4 Policy Control with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42B9B9-C62A-4743-D26D-A388FA1B1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</a:t>
            </a:r>
          </a:p>
          <a:p>
            <a:pPr lvl="1"/>
            <a:r>
              <a:rPr lang="ko-KR" altLang="en-US" sz="1600" dirty="0"/>
              <a:t>정책 평가</a:t>
            </a:r>
            <a:endParaRPr lang="en-US" altLang="ko-KR" sz="1600" dirty="0"/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의 경우 </a:t>
            </a:r>
            <a:r>
              <a:rPr lang="en-US" altLang="ko-KR" sz="1400" dirty="0" err="1"/>
              <a:t>self.V</a:t>
            </a:r>
            <a:r>
              <a:rPr lang="ko-KR" altLang="en-US" sz="1400" dirty="0"/>
              <a:t>에서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self.Q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변환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 err="1"/>
              <a:t>Greedy_probs</a:t>
            </a:r>
            <a:r>
              <a:rPr lang="en-US" altLang="ko-KR" sz="1400" dirty="0"/>
              <a:t>()</a:t>
            </a:r>
            <a:r>
              <a:rPr lang="ko-KR" altLang="en-US" sz="1400" dirty="0"/>
              <a:t>는 인자로 받은 </a:t>
            </a:r>
            <a:r>
              <a:rPr lang="en-US" altLang="ko-KR" sz="1400" dirty="0"/>
              <a:t>state</a:t>
            </a:r>
            <a:r>
              <a:rPr lang="ko-KR" altLang="en-US" sz="1400" dirty="0"/>
              <a:t>에서 </a:t>
            </a:r>
            <a:r>
              <a:rPr lang="en-US" altLang="ko-KR" sz="1400" dirty="0"/>
              <a:t>Q</a:t>
            </a:r>
            <a:r>
              <a:rPr lang="ko-KR" altLang="en-US" sz="1400" dirty="0"/>
              <a:t>함수 값이 가장 큰 것을 </a:t>
            </a:r>
            <a:r>
              <a:rPr lang="en-US" altLang="ko-KR" sz="1400" dirty="0"/>
              <a:t>1</a:t>
            </a:r>
            <a:r>
              <a:rPr lang="ko-KR" altLang="en-US" sz="1400" dirty="0"/>
              <a:t>로</a:t>
            </a:r>
            <a:endParaRPr lang="en-US" altLang="ko-KR" sz="1400" dirty="0"/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Alpha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의 경우 최신 데이터에 가중치를 크게 주는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B64E27-92DB-B4CC-C947-A7EBB00F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65" y="2719726"/>
            <a:ext cx="4568118" cy="385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42B89E-5D94-476C-388B-BAF27A1B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119"/>
          <a:stretch/>
        </p:blipFill>
        <p:spPr>
          <a:xfrm>
            <a:off x="5882640" y="2709566"/>
            <a:ext cx="6075103" cy="35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3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4665-72D7-8CC2-31AC-C2365326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9CAF7-14F3-9934-E8C5-99DD11613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8B8481-0DE9-FCDC-3064-96FBDA72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5.4 Policy Control with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6F9A1-6000-DE5C-079D-105E269E02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7" y="956213"/>
            <a:ext cx="11285575" cy="5468453"/>
          </a:xfrm>
        </p:spPr>
        <p:txBody>
          <a:bodyPr>
            <a:normAutofit/>
          </a:bodyPr>
          <a:lstStyle/>
          <a:p>
            <a:r>
              <a:rPr lang="en-US" altLang="ko-KR" dirty="0"/>
              <a:t>Code</a:t>
            </a:r>
          </a:p>
          <a:p>
            <a:pPr lvl="1"/>
            <a:r>
              <a:rPr lang="ko-KR" altLang="en-US" sz="1600" dirty="0"/>
              <a:t>정책 평가</a:t>
            </a:r>
            <a:endParaRPr lang="en-US" altLang="ko-KR" sz="1600" dirty="0"/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의 경우 </a:t>
            </a:r>
            <a:r>
              <a:rPr lang="en-US" altLang="ko-KR" sz="1400" dirty="0" err="1"/>
              <a:t>self.V</a:t>
            </a:r>
            <a:r>
              <a:rPr lang="ko-KR" altLang="en-US" sz="1400" dirty="0"/>
              <a:t>에서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self.Q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변환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 err="1"/>
              <a:t>Greedy_probs</a:t>
            </a:r>
            <a:r>
              <a:rPr lang="en-US" altLang="ko-KR" sz="1400" dirty="0"/>
              <a:t>()</a:t>
            </a:r>
            <a:r>
              <a:rPr lang="ko-KR" altLang="en-US" sz="1400" dirty="0"/>
              <a:t>는 인자로 받은 </a:t>
            </a:r>
            <a:r>
              <a:rPr lang="en-US" altLang="ko-KR" sz="1400" dirty="0"/>
              <a:t>state</a:t>
            </a:r>
            <a:r>
              <a:rPr lang="ko-KR" altLang="en-US" sz="1400" dirty="0"/>
              <a:t>에서 </a:t>
            </a:r>
            <a:r>
              <a:rPr lang="en-US" altLang="ko-KR" sz="1400" dirty="0"/>
              <a:t>Q</a:t>
            </a:r>
            <a:r>
              <a:rPr lang="ko-KR" altLang="en-US" sz="1400" dirty="0"/>
              <a:t>함수 값이 가장 큰 것을 </a:t>
            </a:r>
            <a:r>
              <a:rPr lang="en-US" altLang="ko-KR" sz="1400" dirty="0"/>
              <a:t>1</a:t>
            </a:r>
            <a:r>
              <a:rPr lang="ko-KR" altLang="en-US" sz="1400" dirty="0"/>
              <a:t>로</a:t>
            </a:r>
            <a:endParaRPr lang="en-US" altLang="ko-KR" sz="1400" dirty="0"/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Alpha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의 경우 최신 데이터에 가중치를 크게 주는 방식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ym typeface="Wingdings" panose="05000000000000000000" pitchFamily="2" charset="2"/>
              </a:rPr>
              <a:t>몬테카를로법을</a:t>
            </a:r>
            <a:r>
              <a:rPr lang="ko-KR" altLang="en-US" sz="1400" dirty="0">
                <a:sym typeface="Wingdings" panose="05000000000000000000" pitchFamily="2" charset="2"/>
              </a:rPr>
              <a:t> 이용한 정책 제어에서는 수익이라는 샘플 데이터가 생성되는 확률 분포가 시간에 따라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    </a:t>
            </a:r>
            <a:r>
              <a:rPr lang="ko-KR" altLang="en-US" sz="1400" dirty="0">
                <a:sym typeface="Wingdings" panose="05000000000000000000" pitchFamily="2" charset="2"/>
              </a:rPr>
              <a:t>달라지기 때문에 더 적합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957FF-10A8-547B-98B7-D387AA52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19"/>
          <a:stretch/>
        </p:blipFill>
        <p:spPr>
          <a:xfrm>
            <a:off x="6483918" y="3324296"/>
            <a:ext cx="5119198" cy="3029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1E7151-0859-DC43-1509-790DC15A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8" y="3684532"/>
            <a:ext cx="3155004" cy="23662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CCFE4A-9A55-FE8F-8A81-696CA8E4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10" y="3684533"/>
            <a:ext cx="1774690" cy="23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9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12A0-FBC1-E4DC-AFC9-235FCC15D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874C07-E431-D269-4F11-2E7131906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AC7C21-36E5-905D-3FA3-F6C1772A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5.4 Policy Control with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DE9BC2-FCFC-A31F-10A0-C0F1D72CA6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l-GR" altLang="ko-KR" dirty="0"/>
              <a:t>ε-</a:t>
            </a:r>
            <a:r>
              <a:rPr lang="ko-KR" altLang="en-US" dirty="0"/>
              <a:t>탐욕 정책</a:t>
            </a:r>
            <a:endParaRPr lang="en-US" altLang="ko-KR" dirty="0"/>
          </a:p>
          <a:p>
            <a:pPr lvl="1"/>
            <a:r>
              <a:rPr lang="ko-KR" altLang="en-US" sz="1600" dirty="0"/>
              <a:t>개선 단계에서 정책을 </a:t>
            </a:r>
            <a:r>
              <a:rPr lang="ko-KR" altLang="en-US" sz="1600" dirty="0" err="1"/>
              <a:t>탐욕화하면</a:t>
            </a:r>
            <a:r>
              <a:rPr lang="ko-KR" altLang="en-US" sz="1600" dirty="0"/>
              <a:t> 취할 수 있는 값이 하나로</a:t>
            </a:r>
            <a:r>
              <a:rPr lang="en-US" altLang="ko-KR" sz="1600" dirty="0"/>
              <a:t>(Q</a:t>
            </a:r>
            <a:r>
              <a:rPr lang="ko-KR" altLang="en-US" sz="1600" dirty="0"/>
              <a:t>가 동일한 경우 제외</a:t>
            </a:r>
            <a:r>
              <a:rPr lang="en-US" altLang="ko-KR" sz="1600" dirty="0"/>
              <a:t>)</a:t>
            </a:r>
            <a:r>
              <a:rPr lang="ko-KR" altLang="en-US" sz="1600" dirty="0"/>
              <a:t> 고정됨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탐욕 행동만을 수행하면 에이전트 경로가 한가지로 고정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샘플 데이터 수집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함수의 값이 가장 큰 값을 선택하지만 무작위성을 아주 살짝 </a:t>
            </a:r>
            <a:r>
              <a:rPr lang="el-G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정도 첨가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BD11CB-0824-6F92-7599-0D3108CF1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24" y="2714815"/>
            <a:ext cx="4627001" cy="33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A97C92-BC08-2575-1FCC-DCCFDD65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1" y="2684335"/>
            <a:ext cx="4455631" cy="33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7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21E7-CE74-08EC-1F7E-A72918283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02E63D-4AA3-A291-5AE1-4C52F9C21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AD67AE-F2D0-165B-6BF4-7576EB00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1334219" cy="661947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5.5 Off-Policy Learning and Importance Sampling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84ED27-3DF6-D999-7B64-EF1A0BB190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정책</a:t>
            </a:r>
            <a:endParaRPr lang="en-US" altLang="ko-KR" dirty="0"/>
          </a:p>
          <a:p>
            <a:pPr lvl="1"/>
            <a:r>
              <a:rPr lang="ko-KR" altLang="en-US" sz="1600" dirty="0"/>
              <a:t>행동 정책</a:t>
            </a:r>
            <a:r>
              <a:rPr lang="en-US" altLang="ko-KR" sz="1600" dirty="0"/>
              <a:t>(Behavior policy)</a:t>
            </a:r>
          </a:p>
          <a:p>
            <a:pPr lvl="2"/>
            <a:r>
              <a:rPr lang="ko-KR" altLang="en-US" sz="1400" dirty="0"/>
              <a:t>실제로 행동을 취할 때 활용하는 정책으로 상태</a:t>
            </a:r>
            <a:r>
              <a:rPr lang="en-US" altLang="ko-KR" sz="1400" dirty="0"/>
              <a:t>, </a:t>
            </a:r>
            <a:r>
              <a:rPr lang="ko-KR" altLang="en-US" sz="1400" dirty="0"/>
              <a:t>행동</a:t>
            </a:r>
            <a:r>
              <a:rPr lang="en-US" altLang="ko-KR" sz="1400" dirty="0"/>
              <a:t>, </a:t>
            </a:r>
            <a:r>
              <a:rPr lang="ko-KR" altLang="en-US" sz="1400" dirty="0"/>
              <a:t>보상의 샘플 데이터가 생성됨</a:t>
            </a:r>
            <a:endParaRPr lang="en-US" altLang="ko-KR" sz="1400" dirty="0"/>
          </a:p>
          <a:p>
            <a:pPr lvl="2"/>
            <a:r>
              <a:rPr lang="ko-KR" altLang="en-US" sz="1400" dirty="0"/>
              <a:t>로봇은 </a:t>
            </a:r>
            <a:r>
              <a:rPr lang="en-US" altLang="ko-KR" sz="1400" dirty="0"/>
              <a:t>ε-greedy </a:t>
            </a:r>
            <a:r>
              <a:rPr lang="ko-KR" altLang="en-US" sz="1400" dirty="0"/>
              <a:t>정책으로 움직이며 데이터를 수집함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90%</a:t>
            </a:r>
            <a:r>
              <a:rPr lang="ko-KR" altLang="en-US" sz="1400" dirty="0"/>
              <a:t>는 최선의 행동</a:t>
            </a:r>
            <a:r>
              <a:rPr lang="en-US" altLang="ko-KR" sz="1400" dirty="0"/>
              <a:t>, 10%</a:t>
            </a:r>
            <a:r>
              <a:rPr lang="ko-KR" altLang="en-US" sz="1400" dirty="0"/>
              <a:t>는 랜덤 행동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pPr lvl="1"/>
            <a:r>
              <a:rPr lang="ko-KR" altLang="en-US" sz="1600" dirty="0"/>
              <a:t>대상 정책</a:t>
            </a:r>
            <a:r>
              <a:rPr lang="en-US" altLang="ko-KR" sz="1600" dirty="0"/>
              <a:t>(Target policy)</a:t>
            </a:r>
          </a:p>
          <a:p>
            <a:pPr lvl="2"/>
            <a:r>
              <a:rPr lang="ko-KR" altLang="en-US" sz="1400" dirty="0"/>
              <a:t>정책에 대하여 평가한 다음 개선</a:t>
            </a:r>
            <a:endParaRPr lang="en-US" altLang="ko-KR" sz="1400" dirty="0"/>
          </a:p>
          <a:p>
            <a:pPr lvl="2"/>
            <a:r>
              <a:rPr lang="ko-KR" altLang="en-US" sz="1400" dirty="0"/>
              <a:t>위에서 언급한 데이터를 바탕으로 순수한 </a:t>
            </a:r>
            <a:r>
              <a:rPr lang="en-US" altLang="ko-KR" sz="1400" dirty="0"/>
              <a:t>greedy </a:t>
            </a:r>
            <a:r>
              <a:rPr lang="ko-KR" altLang="en-US" sz="1400" dirty="0"/>
              <a:t>정책을 배우고자 함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항상 </a:t>
            </a:r>
            <a:r>
              <a:rPr lang="en-US" altLang="ko-KR" sz="1400" dirty="0"/>
              <a:t>Q</a:t>
            </a:r>
            <a:r>
              <a:rPr lang="ko-KR" altLang="en-US" sz="1400" dirty="0"/>
              <a:t>값이 가장 높은 행동만</a:t>
            </a:r>
            <a:r>
              <a:rPr lang="en-US" altLang="ko-KR" sz="1400" dirty="0"/>
              <a:t>)</a:t>
            </a:r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8F278-DCD9-7FAB-9410-C9973A50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76" y="3774411"/>
            <a:ext cx="1827678" cy="14716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0A419-F61E-E7FE-A1C3-CB9023A8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91" y="3771802"/>
            <a:ext cx="1784954" cy="14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4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0C9E0-5263-3806-74F8-1C01A2DB2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ECADA-FD5B-8A9E-4C8C-FDBD71EFD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A67B99-5ED3-E854-D79F-C651D5CF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1382858" cy="66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5.5 Off-Policy Learning and Importance Sampling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736963-B30A-A0EB-BB8E-4F5E2FE2F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정책</a:t>
            </a:r>
            <a:endParaRPr lang="en-US" altLang="ko-KR" sz="1400" dirty="0"/>
          </a:p>
          <a:p>
            <a:pPr lvl="1"/>
            <a:r>
              <a:rPr lang="ko-KR" altLang="en-US" sz="1600" dirty="0"/>
              <a:t>온</a:t>
            </a:r>
            <a:r>
              <a:rPr lang="en-US" altLang="ko-KR" sz="1600" dirty="0"/>
              <a:t>-</a:t>
            </a:r>
            <a:r>
              <a:rPr lang="ko-KR" altLang="en-US" sz="1600" dirty="0"/>
              <a:t>정책</a:t>
            </a:r>
            <a:r>
              <a:rPr lang="en-US" altLang="ko-KR" sz="1600" dirty="0"/>
              <a:t>(On</a:t>
            </a:r>
            <a:r>
              <a:rPr lang="ko-KR" altLang="en-US" sz="1600" dirty="0"/>
              <a:t> </a:t>
            </a:r>
            <a:r>
              <a:rPr lang="en-US" altLang="ko-KR" sz="1600" dirty="0"/>
              <a:t>policy)</a:t>
            </a:r>
          </a:p>
          <a:p>
            <a:pPr lvl="2"/>
            <a:r>
              <a:rPr lang="ko-KR" altLang="en-US" sz="1400" dirty="0"/>
              <a:t>스스로 쌓은 경험을 토대로 자신의 정책을 개선</a:t>
            </a:r>
            <a:endParaRPr lang="en-US" altLang="ko-KR" sz="1400" dirty="0"/>
          </a:p>
          <a:p>
            <a:pPr lvl="2"/>
            <a:r>
              <a:rPr lang="ko-KR" altLang="en-US" sz="1400" dirty="0"/>
              <a:t>대상 정책과 행동 정책을 동일하게 생각하는 경우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600" dirty="0"/>
          </a:p>
          <a:p>
            <a:pPr lvl="1"/>
            <a:r>
              <a:rPr lang="ko-KR" altLang="en-US" sz="1600" dirty="0"/>
              <a:t>오프</a:t>
            </a:r>
            <a:r>
              <a:rPr lang="en-US" altLang="ko-KR" sz="1600" dirty="0"/>
              <a:t>-</a:t>
            </a:r>
            <a:r>
              <a:rPr lang="ko-KR" altLang="en-US" sz="1600" dirty="0"/>
              <a:t>정책</a:t>
            </a:r>
            <a:r>
              <a:rPr lang="en-US" altLang="ko-KR" sz="1600" dirty="0"/>
              <a:t>(Off policy)</a:t>
            </a:r>
          </a:p>
          <a:p>
            <a:pPr lvl="2"/>
            <a:r>
              <a:rPr lang="ko-KR" altLang="en-US" sz="1400" dirty="0"/>
              <a:t>자신과 다른 환경에서 얻은 경험을 토대로 자신의 정책을 개선</a:t>
            </a:r>
            <a:endParaRPr lang="en-US" altLang="ko-KR" sz="1400" dirty="0"/>
          </a:p>
          <a:p>
            <a:pPr lvl="2"/>
            <a:r>
              <a:rPr lang="ko-KR" altLang="en-US" sz="1400" dirty="0"/>
              <a:t>대상 정책과 행동 정책을 다르게 생각하는 경우</a:t>
            </a: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608A1E-172F-972C-B88F-90DCA487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12" y="3903324"/>
            <a:ext cx="2629267" cy="2238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6B95A5-093B-D8F8-7FC5-C20D318D2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66" y="4493955"/>
            <a:ext cx="245779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0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8B770-157B-69B6-CBB9-FD124999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DE40B-C72C-9B9C-D3FC-C9B68EEA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527602-4A07-0DB8-36C9-94A8A376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1295309" cy="66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5.5 Off-Policy Learning and Importance Sampling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A2E4D-72FC-CCEC-CD44-22D2409065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중요도 샘플링</a:t>
            </a:r>
            <a:endParaRPr lang="en-US" altLang="ko-KR" dirty="0"/>
          </a:p>
          <a:p>
            <a:pPr lvl="1"/>
            <a:r>
              <a:rPr lang="ko-KR" altLang="en-US" sz="1600" dirty="0"/>
              <a:t>정의</a:t>
            </a:r>
            <a:endParaRPr lang="en-US" altLang="ko-KR" sz="1600" dirty="0"/>
          </a:p>
          <a:p>
            <a:pPr lvl="2"/>
            <a:r>
              <a:rPr lang="ko-KR" altLang="en-US" sz="1400" dirty="0"/>
              <a:t>행동 정책에서 얻은 샘플 데이터로부터 대상 정책과 관련된 </a:t>
            </a:r>
            <a:r>
              <a:rPr lang="ko-KR" altLang="en-US" sz="1400" dirty="0" err="1"/>
              <a:t>기댓값을</a:t>
            </a:r>
            <a:r>
              <a:rPr lang="ko-KR" altLang="en-US" sz="1400" dirty="0"/>
              <a:t> 계산하기 위하여 다른 확률 분포에서 샘플링한 데이터를 사용하여 계산하는 기법</a:t>
            </a:r>
            <a:endParaRPr lang="en-US" altLang="ko-KR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7AACC8-19AB-790E-76F6-04FCA685FEDC}"/>
              </a:ext>
            </a:extLst>
          </p:cNvPr>
          <p:cNvGrpSpPr/>
          <p:nvPr/>
        </p:nvGrpSpPr>
        <p:grpSpPr>
          <a:xfrm>
            <a:off x="1373671" y="2412263"/>
            <a:ext cx="10099971" cy="2556352"/>
            <a:chOff x="359362" y="3112928"/>
            <a:chExt cx="10099971" cy="25563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574CAA-77D0-DBD3-5331-1D0B29E8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362" y="3112928"/>
              <a:ext cx="4995917" cy="255635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B4B34F-4B16-20F6-507A-F845378B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5279" y="3112928"/>
              <a:ext cx="5104054" cy="2331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97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3E1C2-DB7F-520F-9478-BB7439A4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620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CBC6493-BA1A-4F79-8676-ABADEAA7386E}"/>
              </a:ext>
            </a:extLst>
          </p:cNvPr>
          <p:cNvSpPr txBox="1">
            <a:spLocks/>
          </p:cNvSpPr>
          <p:nvPr/>
        </p:nvSpPr>
        <p:spPr>
          <a:xfrm>
            <a:off x="3629391" y="2600311"/>
            <a:ext cx="7882813" cy="141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58CC254-30F1-8C6E-3EDD-E09AF758CD30}"/>
              </a:ext>
            </a:extLst>
          </p:cNvPr>
          <p:cNvSpPr txBox="1">
            <a:spLocks/>
          </p:cNvSpPr>
          <p:nvPr/>
        </p:nvSpPr>
        <p:spPr>
          <a:xfrm>
            <a:off x="3629391" y="4620497"/>
            <a:ext cx="7882813" cy="141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770FE-2B55-ABE3-4191-F4DFBD0986C4}"/>
              </a:ext>
            </a:extLst>
          </p:cNvPr>
          <p:cNvSpPr txBox="1"/>
          <p:nvPr/>
        </p:nvSpPr>
        <p:spPr>
          <a:xfrm>
            <a:off x="3503492" y="674400"/>
            <a:ext cx="8224681" cy="369331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5.1 Basics of the Monte Carlo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5.2 Policy Evaluation with the Monte Carlo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5.3 Implementing the Monte Carlo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5.4 Policy Control with the Monte Carlo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5.5 Off-Policy Learning and Importance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5.6 Summary</a:t>
            </a:r>
          </a:p>
        </p:txBody>
      </p:sp>
    </p:spTree>
    <p:extLst>
      <p:ext uri="{BB962C8B-B14F-4D97-AF65-F5344CB8AC3E}">
        <p14:creationId xmlns:p14="http://schemas.microsoft.com/office/powerpoint/2010/main" val="338695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71704-597D-47CE-84A5-AB938C03A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4E6921-AAD7-4C32-9DEA-794DFFD8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Basics of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A51DE3-2308-481B-8673-2CC1E58F59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1236936" cy="5468453"/>
          </a:xfrm>
        </p:spPr>
        <p:txBody>
          <a:bodyPr>
            <a:normAutofit/>
          </a:bodyPr>
          <a:lstStyle/>
          <a:p>
            <a:r>
              <a:rPr lang="ko-KR" altLang="en-US" dirty="0"/>
              <a:t>몬테카를로 법이란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/>
              <a:t>정의</a:t>
            </a:r>
            <a:endParaRPr lang="en-US" altLang="ko-KR" sz="1600" dirty="0"/>
          </a:p>
          <a:p>
            <a:pPr lvl="2"/>
            <a:r>
              <a:rPr lang="ko-KR" altLang="en-US" sz="1400" dirty="0"/>
              <a:t>데이터를 반복적으로 샘플링 하여 그 결과를 토대로 추정하는 방법</a:t>
            </a:r>
            <a:endParaRPr lang="en-US" altLang="ko-KR" sz="1400" dirty="0"/>
          </a:p>
          <a:p>
            <a:pPr lvl="2"/>
            <a:r>
              <a:rPr lang="ko-KR" altLang="en-US" sz="1400" dirty="0"/>
              <a:t>강화학습에서는 몬테카를로 법을 통해 경험</a:t>
            </a:r>
            <a:r>
              <a:rPr lang="en-US" altLang="ko-KR" sz="1400" dirty="0"/>
              <a:t>(</a:t>
            </a:r>
            <a:r>
              <a:rPr lang="ko-KR" altLang="en-US" sz="1400" dirty="0"/>
              <a:t>환경과 에이전트의 상호작용</a:t>
            </a:r>
            <a:r>
              <a:rPr lang="en-US" altLang="ko-KR" sz="1400" dirty="0"/>
              <a:t>)</a:t>
            </a:r>
            <a:r>
              <a:rPr lang="ko-KR" altLang="en-US" sz="1400" dirty="0"/>
              <a:t>으로부터 가치함수를 추정할 수 있음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특징</a:t>
            </a:r>
            <a:endParaRPr lang="en-US" altLang="ko-KR" sz="1600" dirty="0"/>
          </a:p>
          <a:p>
            <a:pPr lvl="2"/>
            <a:r>
              <a:rPr lang="ko-KR" altLang="en-US" sz="1400" dirty="0"/>
              <a:t>이전까지는 환경 모델이 알려진 문제를 다룸</a:t>
            </a:r>
            <a:r>
              <a:rPr lang="en-US" altLang="ko-KR" sz="1400" dirty="0"/>
              <a:t>(ex </a:t>
            </a:r>
            <a:r>
              <a:rPr lang="ko-KR" altLang="en-US" sz="1400" dirty="0"/>
              <a:t>그리드 월드 문제에서 에이전트의 행동에 따른 다음 상태와 보상 명확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400" dirty="0"/>
              <a:t>현실에서는 환경 모델을 알 수 없는 문제가 많으며 상태 전이 확률을 알 수는 있어도 </a:t>
            </a:r>
            <a:r>
              <a:rPr lang="ko-KR" altLang="en-US" sz="1400" dirty="0" err="1"/>
              <a:t>계산량이</a:t>
            </a:r>
            <a:r>
              <a:rPr lang="ko-KR" altLang="en-US" sz="1400" dirty="0"/>
              <a:t> 너무 많은 경우가 허다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1"/>
            <a:r>
              <a:rPr lang="ko-KR" altLang="en-US" sz="1600" dirty="0"/>
              <a:t>모델</a:t>
            </a:r>
            <a:endParaRPr lang="en-US" altLang="ko-KR" sz="1600" dirty="0"/>
          </a:p>
          <a:p>
            <a:pPr lvl="2"/>
            <a:r>
              <a:rPr lang="ko-KR" altLang="en-US" sz="1400" dirty="0"/>
              <a:t>분포 모델</a:t>
            </a:r>
            <a:r>
              <a:rPr lang="en-US" altLang="ko-KR" sz="1400" dirty="0"/>
              <a:t>: </a:t>
            </a:r>
            <a:r>
              <a:rPr lang="ko-KR" altLang="en-US" sz="1400" dirty="0"/>
              <a:t>환경의 확률적 특성을 정확히 모델링하며</a:t>
            </a:r>
            <a:r>
              <a:rPr lang="en-US" altLang="ko-KR" sz="1400" dirty="0"/>
              <a:t>, </a:t>
            </a:r>
            <a:r>
              <a:rPr lang="ko-KR" altLang="en-US" sz="1400" dirty="0"/>
              <a:t>상태 전이 확률과 보상 분포 등 완전한 환경 정보가 필요하다</a:t>
            </a:r>
            <a:r>
              <a:rPr lang="en-US" altLang="ko-KR" sz="1400" dirty="0"/>
              <a:t>.</a:t>
            </a:r>
            <a:r>
              <a:rPr lang="ko-KR" altLang="en-US" sz="1400" dirty="0"/>
              <a:t>이론적으로는 가장 이상적인 접근 방식이지만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실제 환경에서는 이러한 정보를 알기 어려워 적용이 제한적</a:t>
            </a:r>
            <a:endParaRPr lang="en-US" altLang="ko-KR" sz="1400" dirty="0"/>
          </a:p>
          <a:p>
            <a:pPr lvl="2"/>
            <a:r>
              <a:rPr lang="ko-KR" altLang="en-US" sz="1400" dirty="0"/>
              <a:t>샘플 모델</a:t>
            </a:r>
            <a:r>
              <a:rPr lang="en-US" altLang="ko-KR" sz="1400" dirty="0"/>
              <a:t>: </a:t>
            </a:r>
            <a:r>
              <a:rPr lang="ko-KR" altLang="en-US" sz="1400" dirty="0"/>
              <a:t>환경을 직접 모델링하지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경험을 통해 얻은 샘플 데이터에 기반해 학습한다</a:t>
            </a:r>
            <a:r>
              <a:rPr lang="en-US" altLang="ko-KR" sz="1400" dirty="0"/>
              <a:t>.</a:t>
            </a:r>
            <a:r>
              <a:rPr lang="ko-KR" altLang="en-US" sz="1400" dirty="0"/>
              <a:t>몬테카를로 방법은 대표적인 샘플 기반 학습 방식으로</a:t>
            </a:r>
            <a:r>
              <a:rPr lang="en-US" altLang="ko-KR" sz="1400" dirty="0"/>
              <a:t>, </a:t>
            </a:r>
            <a:r>
              <a:rPr lang="ko-KR" altLang="en-US" sz="1400" dirty="0"/>
              <a:t>실제 환경에서 분포를 알 수 없는 경우에도 효과적으로 활용할 수 있는 현실적인 접근 방식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4525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0DF45-77FC-BA00-ADB2-53AD44B2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0E3130-5DC4-7653-01D6-F1F1DA6C8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336401-CA37-0FD7-9030-915D557D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Basics of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400DFB-36C0-DC76-5463-F4124F813D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358" y="956213"/>
            <a:ext cx="11236936" cy="546845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몬테카를로란</a:t>
            </a:r>
            <a:r>
              <a:rPr lang="en-US" altLang="ko-KR" dirty="0"/>
              <a:t>?</a:t>
            </a:r>
            <a:endParaRPr lang="en-US" altLang="ko-KR" sz="1400" dirty="0"/>
          </a:p>
          <a:p>
            <a:pPr lvl="1"/>
            <a:r>
              <a:rPr lang="ko-KR" altLang="en-US" sz="1600" dirty="0"/>
              <a:t>분포 모델</a:t>
            </a:r>
            <a:r>
              <a:rPr lang="en-US" altLang="ko-KR" sz="1600" dirty="0"/>
              <a:t>: </a:t>
            </a:r>
            <a:r>
              <a:rPr lang="ko-KR" altLang="en-US" sz="1600" dirty="0"/>
              <a:t>환경의 확률적 특성을 정확히 모델링하며</a:t>
            </a:r>
            <a:r>
              <a:rPr lang="en-US" altLang="ko-KR" sz="1600" dirty="0"/>
              <a:t>, </a:t>
            </a:r>
            <a:r>
              <a:rPr lang="ko-KR" altLang="en-US" sz="1600" dirty="0"/>
              <a:t>상태 전이 확률과 보상 분포 등 완전한 환경 정보가 필요하다</a:t>
            </a:r>
            <a:r>
              <a:rPr lang="en-US" altLang="ko-KR" sz="1600" dirty="0"/>
              <a:t>.</a:t>
            </a:r>
            <a:r>
              <a:rPr lang="ko-KR" altLang="en-US" sz="1600" dirty="0"/>
              <a:t>이론적으로는 가장 이상적인 접근 방식이지만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환경에서는 이러한 정보를 알기 어려워 적용이 제한적</a:t>
            </a:r>
            <a:endParaRPr lang="en-US" altLang="ko-KR" sz="1600" dirty="0"/>
          </a:p>
          <a:p>
            <a:pPr lvl="1"/>
            <a:r>
              <a:rPr lang="ko-KR" altLang="en-US" sz="1600" dirty="0"/>
              <a:t>샘플 모델</a:t>
            </a:r>
            <a:r>
              <a:rPr lang="en-US" altLang="ko-KR" sz="1600" dirty="0"/>
              <a:t>: </a:t>
            </a:r>
            <a:r>
              <a:rPr lang="ko-KR" altLang="en-US" sz="1600" dirty="0"/>
              <a:t>환경을 직접 모델링하지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경험을 통해 얻은 샘플 데이터에 기반해 학습한다</a:t>
            </a:r>
            <a:r>
              <a:rPr lang="en-US" altLang="ko-KR" sz="1600" dirty="0"/>
              <a:t>.</a:t>
            </a:r>
            <a:r>
              <a:rPr lang="ko-KR" altLang="en-US" sz="1600" dirty="0"/>
              <a:t>몬테카를로 방법은 대표적인 샘플 기반 학습 방식으로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환경에서 분포를 알 수 없는 경우에도 효과적으로 활용할 수 있는 현실적인 접근 방식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4EB5F-92F7-D4B9-8722-ACFBA808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08" y="2834665"/>
            <a:ext cx="4528986" cy="1408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D86698-8507-1880-075C-C404C441F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94" y="2829074"/>
            <a:ext cx="5504548" cy="35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0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6E32-5B24-6CCA-E6DF-8E6D19EE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C6A733-D7AD-A391-4C41-F115B6FBE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BEBD460-13A9-8C5E-F790-F03E2E12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1295309" cy="66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5.2 Policy Evaluation with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E6213-3A6F-2035-3C09-ED6117A832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기존과의 차이점</a:t>
            </a:r>
            <a:endParaRPr lang="en-US" altLang="ko-KR" dirty="0"/>
          </a:p>
          <a:p>
            <a:pPr lvl="1"/>
            <a:r>
              <a:rPr lang="ko-KR" altLang="en-US" sz="1600" dirty="0"/>
              <a:t>기존 가치함수</a:t>
            </a:r>
            <a:endParaRPr lang="en-US" altLang="ko-KR" sz="1600" dirty="0"/>
          </a:p>
          <a:p>
            <a:pPr lvl="2"/>
            <a:r>
              <a:rPr lang="ko-KR" altLang="en-US" sz="1400" dirty="0"/>
              <a:t>상태 𝑠에서 시작하여 정책 𝜋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따랐을 때 받을 기대 누적 보상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1"/>
            <a:r>
              <a:rPr lang="ko-KR" altLang="en-US" sz="1600" dirty="0" err="1"/>
              <a:t>몬테카를로를</a:t>
            </a:r>
            <a:r>
              <a:rPr lang="ko-KR" altLang="en-US" sz="1600" dirty="0"/>
              <a:t> 활용한 가치함수</a:t>
            </a:r>
            <a:endParaRPr lang="en-US" altLang="ko-KR" sz="1600" dirty="0"/>
          </a:p>
          <a:p>
            <a:pPr lvl="2"/>
            <a:r>
              <a:rPr lang="ko-KR" altLang="en-US" sz="1400" dirty="0"/>
              <a:t>𝑁</a:t>
            </a:r>
            <a:r>
              <a:rPr lang="en-US" altLang="ko-KR" sz="1400" dirty="0"/>
              <a:t>(</a:t>
            </a:r>
            <a:r>
              <a:rPr lang="ko-KR" altLang="en-US" sz="1400" dirty="0"/>
              <a:t>𝑠</a:t>
            </a:r>
            <a:r>
              <a:rPr lang="en-US" altLang="ko-KR" sz="1400" dirty="0"/>
              <a:t>) : </a:t>
            </a:r>
            <a:r>
              <a:rPr lang="ko-KR" altLang="en-US" sz="1400" dirty="0"/>
              <a:t>상태 𝑠에서 시작한 에피소드 수</a:t>
            </a:r>
            <a:endParaRPr lang="en-US" altLang="ko-KR" sz="1400" dirty="0"/>
          </a:p>
          <a:p>
            <a:pPr lvl="2"/>
            <a:r>
              <a:rPr lang="ko-KR" altLang="en-US" sz="1400" dirty="0"/>
              <a:t>𝐺</a:t>
            </a:r>
            <a:r>
              <a:rPr lang="en-US" altLang="ko-KR" sz="1400" dirty="0"/>
              <a:t>(</a:t>
            </a:r>
            <a:r>
              <a:rPr lang="ko-KR" altLang="en-US" sz="1400" dirty="0"/>
              <a:t>𝑖</a:t>
            </a:r>
            <a:r>
              <a:rPr lang="en-US" altLang="ko-KR" sz="1400" dirty="0"/>
              <a:t>)(</a:t>
            </a:r>
            <a:r>
              <a:rPr lang="ko-KR" altLang="en-US" sz="1400" dirty="0"/>
              <a:t>𝑠</a:t>
            </a:r>
            <a:r>
              <a:rPr lang="en-US" altLang="ko-KR" sz="1400" dirty="0"/>
              <a:t>) : </a:t>
            </a:r>
            <a:r>
              <a:rPr lang="ko-KR" altLang="en-US" sz="1400" dirty="0"/>
              <a:t>상태 𝑠에서 시작한 𝑖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번째 에피소드의 리턴</a:t>
            </a:r>
            <a:endParaRPr lang="en-US" altLang="ko-KR" sz="1400" dirty="0"/>
          </a:p>
          <a:p>
            <a:pPr lvl="2"/>
            <a:r>
              <a:rPr lang="ko-KR" altLang="en-US" sz="1400" dirty="0"/>
              <a:t>단순히 여러 에피소드를 반복 수행하여 얻은 리턴의 평균으로 가치 함수 추정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57245-9C01-3518-9E89-FEFE01E3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97" y="2079081"/>
            <a:ext cx="3953427" cy="1076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BA4FD6-A81E-7DD1-8702-E0E259BC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49" y="4620875"/>
            <a:ext cx="317226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4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243FF-4CD2-7529-3CD8-DBA1D867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479189-B731-9716-216D-A89D3F35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0930EE6-4099-DE5C-342C-21531FA2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51" y="183013"/>
            <a:ext cx="11295309" cy="66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5.2 Policy Evaluation with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974182-F4BF-A4E9-FF6B-BFD9194A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계산 효율 개선</a:t>
            </a:r>
            <a:endParaRPr lang="en-US" altLang="ko-KR" dirty="0"/>
          </a:p>
          <a:p>
            <a:pPr lvl="1"/>
            <a:r>
              <a:rPr lang="ko-KR" altLang="en-US" sz="1600" dirty="0"/>
              <a:t>모든 상태의 가치 함수 구하기</a:t>
            </a:r>
            <a:endParaRPr lang="en-US" altLang="ko-KR" sz="1600" dirty="0"/>
          </a:p>
          <a:p>
            <a:pPr lvl="2"/>
            <a:r>
              <a:rPr lang="ko-KR" altLang="en-US" sz="1400" dirty="0"/>
              <a:t>단순하게 생각하면 시작 상태를 변경하여 모든 가치 함수를 이용하여 구할 수 있음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중복 계산 제거</a:t>
            </a:r>
            <a:endParaRPr lang="en-US" altLang="ko-KR" sz="1600" dirty="0"/>
          </a:p>
          <a:p>
            <a:pPr lvl="2"/>
            <a:r>
              <a:rPr lang="en-US" altLang="ko-KR" sz="1400" dirty="0"/>
              <a:t>G(C)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G(B) </a:t>
            </a:r>
            <a:r>
              <a:rPr lang="ko-KR" altLang="en-US" sz="1400" dirty="0"/>
              <a:t>를 구하는 방식</a:t>
            </a:r>
            <a:r>
              <a:rPr lang="en-US" altLang="ko-KR" sz="1400" dirty="0"/>
              <a:t>, </a:t>
            </a:r>
            <a:r>
              <a:rPr lang="ko-KR" altLang="en-US" sz="1400" dirty="0"/>
              <a:t>뒤에서부터 구하여 </a:t>
            </a:r>
            <a:br>
              <a:rPr lang="en-US" altLang="ko-KR" sz="1400" dirty="0"/>
            </a:br>
            <a:r>
              <a:rPr lang="ko-KR" altLang="en-US" sz="1400" dirty="0"/>
              <a:t>중복 계산을 제거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2FA10A-9CCC-E251-DB0D-AD79FDC3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8" t="4726" r="26920" b="28607"/>
          <a:stretch/>
        </p:blipFill>
        <p:spPr>
          <a:xfrm>
            <a:off x="6918295" y="3892282"/>
            <a:ext cx="2251977" cy="2477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6D8E47-9EDB-5FF0-EE07-153ADDFD3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79" t="11177" r="17426" b="37652"/>
          <a:stretch/>
        </p:blipFill>
        <p:spPr>
          <a:xfrm>
            <a:off x="1901765" y="2042673"/>
            <a:ext cx="2924878" cy="1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052D-72C4-4145-BDB9-929AEEE7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77BF60-B0B0-E873-8CD5-631E085C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F07CE9-8F33-DBFE-CA0E-9FC7B32D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5.3 Implementing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64809-A5AA-E7FA-1289-0CF370A5D2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 x 4 Grid World</a:t>
            </a:r>
          </a:p>
          <a:p>
            <a:pPr lvl="1"/>
            <a:r>
              <a:rPr lang="en-US" altLang="ko-KR" sz="1600" dirty="0"/>
              <a:t>Agent Class(</a:t>
            </a:r>
            <a:r>
              <a:rPr lang="ko-KR" altLang="en-US" sz="1600" dirty="0"/>
              <a:t>분포 모델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/>
              <a:t>에이전트가 행동을 선택</a:t>
            </a:r>
            <a:r>
              <a:rPr lang="en-US" altLang="ko-KR" sz="1400" dirty="0"/>
              <a:t>(</a:t>
            </a:r>
            <a:r>
              <a:rPr lang="ko-KR" altLang="en-US" sz="1400" dirty="0"/>
              <a:t>샘플링</a:t>
            </a:r>
            <a:r>
              <a:rPr lang="en-US" altLang="ko-KR" sz="1400" dirty="0"/>
              <a:t>)</a:t>
            </a:r>
            <a:r>
              <a:rPr lang="ko-KR" altLang="en-US" sz="1400" dirty="0"/>
              <a:t> 할 수 있다는 것이 조건</a:t>
            </a:r>
            <a:endParaRPr lang="en-US" altLang="ko-KR" sz="1400" dirty="0"/>
          </a:p>
          <a:p>
            <a:pPr lvl="2"/>
            <a:r>
              <a:rPr lang="ko-KR" altLang="en-US" sz="1400" dirty="0"/>
              <a:t>마지막 상태에서의 값들은 저장하지 않음</a:t>
            </a:r>
            <a:br>
              <a:rPr lang="en-US" altLang="ko-KR" sz="1400" dirty="0"/>
            </a:br>
            <a:r>
              <a:rPr lang="ko-KR" altLang="en-US" sz="1400" dirty="0"/>
              <a:t>가치함수가 </a:t>
            </a:r>
            <a:r>
              <a:rPr lang="en-US" altLang="ko-KR" sz="1400" dirty="0"/>
              <a:t>0</a:t>
            </a:r>
            <a:r>
              <a:rPr lang="ko-KR" altLang="en-US" sz="1400" dirty="0"/>
              <a:t>이기에</a:t>
            </a:r>
            <a:endParaRPr lang="en-US" altLang="ko-KR" sz="1400" dirty="0"/>
          </a:p>
          <a:p>
            <a:pPr lvl="2"/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751DBF-9239-A109-305D-DD3259CF425C}"/>
              </a:ext>
            </a:extLst>
          </p:cNvPr>
          <p:cNvGrpSpPr/>
          <p:nvPr/>
        </p:nvGrpSpPr>
        <p:grpSpPr>
          <a:xfrm>
            <a:off x="6713316" y="1130516"/>
            <a:ext cx="5247127" cy="5073798"/>
            <a:chOff x="2233957" y="355078"/>
            <a:chExt cx="5949345" cy="57528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97DAAF-EFF7-D45E-2440-029F2EEA3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957" y="355078"/>
              <a:ext cx="5072599" cy="30623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8F26D7-CA5A-6BA1-A952-384625C2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7596"/>
            <a:stretch/>
          </p:blipFill>
          <p:spPr>
            <a:xfrm>
              <a:off x="2233958" y="3414528"/>
              <a:ext cx="5949344" cy="269336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89916C3-4A93-27D3-1E17-482CE17F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81" t="25654" r="28186" b="32658"/>
          <a:stretch/>
        </p:blipFill>
        <p:spPr>
          <a:xfrm>
            <a:off x="1643604" y="3042841"/>
            <a:ext cx="3715474" cy="28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BC3E1-BF7F-CC26-EE60-07A96E27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B64356-8C43-0A9A-2E04-7865B41FB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93FA93-65F6-432A-11A6-3F6928E1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5.3 Implementing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B61A7A-BB18-E286-650B-4BEDA10277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몬테카를로법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sz="1600" dirty="0"/>
              <a:t>Code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7B454C-B2D1-4ED5-FE3E-196317DE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68" y="1683796"/>
            <a:ext cx="3843206" cy="23640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A5AC4B-D6A3-72FC-12FE-4D9C811B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03" y="4133059"/>
            <a:ext cx="3257935" cy="24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77D817-3743-4E0D-0500-41DF420A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213" y="1714500"/>
            <a:ext cx="6010072" cy="45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4289-49B1-4BFC-A289-E4CA14AB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60DEFF-FCD4-BD60-0D4D-564853662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D8531-3774-45E9-BAE7-717B5939709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6D3054-2400-AFC8-0B6C-9DB5BA21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5.4 Policy Control with the Monte Carlo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FBC3E0-1957-7C26-0D4D-5754434D64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Recap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정책 평가</a:t>
            </a:r>
            <a:endParaRPr lang="en-US" altLang="ko-KR" sz="1600" dirty="0"/>
          </a:p>
          <a:p>
            <a:pPr lvl="2"/>
            <a:r>
              <a:rPr lang="ko-KR" altLang="en-US" sz="1400" dirty="0"/>
              <a:t>현재 정책 𝜋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기준으로 각 상태의 가치 함수 𝑉𝜋</a:t>
            </a:r>
            <a:r>
              <a:rPr lang="en-US" altLang="ko-KR" sz="1400" dirty="0"/>
              <a:t>(</a:t>
            </a:r>
            <a:r>
              <a:rPr lang="ko-KR" altLang="en-US" sz="1400" dirty="0"/>
              <a:t>𝑠</a:t>
            </a:r>
            <a:r>
              <a:rPr lang="en-US" altLang="ko-KR" sz="1400" dirty="0"/>
              <a:t>)</a:t>
            </a:r>
            <a:r>
              <a:rPr lang="ko-KR" altLang="en-US" sz="1400" dirty="0"/>
              <a:t>를 추정한다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400" dirty="0"/>
              <a:t>이때 몬테카를로 방법을 쓰면 에피소드로부터 상태의 리턴을 수집해 𝑉𝜋</a:t>
            </a:r>
            <a:r>
              <a:rPr lang="en-US" altLang="ko-KR" sz="1400" dirty="0"/>
              <a:t>(</a:t>
            </a:r>
            <a:r>
              <a:rPr lang="ko-KR" altLang="en-US" sz="1400" dirty="0"/>
              <a:t>𝑠</a:t>
            </a:r>
            <a:r>
              <a:rPr lang="en-US" altLang="ko-KR" sz="1400" dirty="0"/>
              <a:t>)</a:t>
            </a:r>
            <a:r>
              <a:rPr lang="ko-KR" altLang="en-US" sz="1400" dirty="0"/>
              <a:t>를 계산함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정책 개선</a:t>
            </a:r>
            <a:endParaRPr lang="en-US" altLang="ko-KR" sz="1600" dirty="0"/>
          </a:p>
          <a:p>
            <a:pPr lvl="2"/>
            <a:r>
              <a:rPr lang="ko-KR" altLang="en-US" sz="1400" dirty="0"/>
              <a:t>평가된 가치 함수를 바탕으로 더 나은 정책 𝜋</a:t>
            </a:r>
            <a:r>
              <a:rPr lang="en-US" altLang="ko-KR" sz="1400" dirty="0"/>
              <a:t>′ </a:t>
            </a:r>
            <a:r>
              <a:rPr lang="ko-KR" altLang="en-US" sz="1400" dirty="0"/>
              <a:t>를 만든다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400" dirty="0"/>
              <a:t>각 상태에서 가장 높은 기대 보상을 주는 행동을 선택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반복 수행</a:t>
            </a:r>
            <a:endParaRPr lang="en-US" altLang="ko-KR" sz="1600" dirty="0"/>
          </a:p>
          <a:p>
            <a:pPr lvl="2"/>
            <a:r>
              <a:rPr lang="ko-KR" altLang="en-US" sz="1400" dirty="0"/>
              <a:t>𝜋→𝑉𝜋→𝜋</a:t>
            </a:r>
            <a:r>
              <a:rPr lang="en-US" altLang="ko-KR" sz="1400" dirty="0"/>
              <a:t>′→</a:t>
            </a:r>
            <a:r>
              <a:rPr lang="ko-KR" altLang="en-US" sz="1400" dirty="0"/>
              <a:t>𝑉𝜋</a:t>
            </a:r>
            <a:r>
              <a:rPr lang="en-US" altLang="ko-KR" sz="1400" dirty="0"/>
              <a:t>′→⋯ </a:t>
            </a:r>
            <a:r>
              <a:rPr lang="ko-KR" altLang="en-US" sz="1400" dirty="0"/>
              <a:t>정책이 더 이상 바뀌지 않을 때까지 반복 → 최적 정책 𝜋∗</a:t>
            </a:r>
            <a:r>
              <a:rPr lang="en-US" altLang="ko-KR" sz="1400" dirty="0"/>
              <a:t> </a:t>
            </a:r>
            <a:r>
              <a:rPr lang="ko-KR" altLang="en-US" sz="1400" dirty="0"/>
              <a:t>도달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08200"/>
      </p:ext>
    </p:extLst>
  </p:cSld>
  <p:clrMapOvr>
    <a:masterClrMapping/>
  </p:clrMapOvr>
</p:sld>
</file>

<file path=ppt/theme/theme1.xml><?xml version="1.0" encoding="utf-8"?>
<a:theme xmlns:a="http://schemas.openxmlformats.org/drawingml/2006/main" name="SNUH_테마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UH_테마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UH_테마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122983</TotalTime>
  <Words>999</Words>
  <Application>Microsoft Office PowerPoint</Application>
  <PresentationFormat>와이드스크린</PresentationFormat>
  <Paragraphs>146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 Sans KR</vt:lpstr>
      <vt:lpstr>맑은 고딕</vt:lpstr>
      <vt:lpstr>Arial</vt:lpstr>
      <vt:lpstr>Wingdings</vt:lpstr>
      <vt:lpstr>SNUH_테마01</vt:lpstr>
      <vt:lpstr>SNUH_테마02</vt:lpstr>
      <vt:lpstr>SNUH_테마03</vt:lpstr>
      <vt:lpstr>Chapter5. Monte Carlo method</vt:lpstr>
      <vt:lpstr>PowerPoint 프레젠테이션</vt:lpstr>
      <vt:lpstr>5.1 Basics of the Monte Carlo Method</vt:lpstr>
      <vt:lpstr>5.1 Basics of the Monte Carlo Method</vt:lpstr>
      <vt:lpstr>5.2 Policy Evaluation with the Monte Carlo Method</vt:lpstr>
      <vt:lpstr>5.2 Policy Evaluation with the Monte Carlo Method</vt:lpstr>
      <vt:lpstr>5.3 Implementing the Monte Carlo Method</vt:lpstr>
      <vt:lpstr>5.3 Implementing the Monte Carlo Method</vt:lpstr>
      <vt:lpstr>5.4 Policy Control with the Monte Carlo Method</vt:lpstr>
      <vt:lpstr>5.4 Policy Control with the Monte Carlo Method</vt:lpstr>
      <vt:lpstr>5.4 Policy Control with the Monte Carlo Method</vt:lpstr>
      <vt:lpstr>5.4 Policy Control with the Monte Carlo Method</vt:lpstr>
      <vt:lpstr>5.5 Off-Policy Learning and Importance Sampling</vt:lpstr>
      <vt:lpstr>5.5 Off-Policy Learning and Importance Sampling</vt:lpstr>
      <vt:lpstr>5.5 Off-Policy Learning and Importance Sampling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이준석</cp:lastModifiedBy>
  <cp:revision>1807</cp:revision>
  <cp:lastPrinted>2022-02-14T08:43:15Z</cp:lastPrinted>
  <dcterms:created xsi:type="dcterms:W3CDTF">2021-03-18T02:00:23Z</dcterms:created>
  <dcterms:modified xsi:type="dcterms:W3CDTF">2025-04-16T05:04:35Z</dcterms:modified>
</cp:coreProperties>
</file>